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60" r:id="rId4"/>
    <p:sldId id="269" r:id="rId5"/>
    <p:sldId id="270" r:id="rId6"/>
    <p:sldId id="271" r:id="rId7"/>
    <p:sldId id="279" r:id="rId8"/>
    <p:sldId id="272" r:id="rId9"/>
    <p:sldId id="273" r:id="rId10"/>
    <p:sldId id="274" r:id="rId11"/>
    <p:sldId id="275" r:id="rId12"/>
    <p:sldId id="276" r:id="rId13"/>
    <p:sldId id="277" r:id="rId14"/>
    <p:sldId id="258" r:id="rId15"/>
    <p:sldId id="259" r:id="rId16"/>
    <p:sldId id="261" r:id="rId17"/>
    <p:sldId id="27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23026-85D4-48E8-9219-18000F688023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8D42E2-8102-4E72-B8DC-BA8209884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501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5528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0277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8197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4829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7505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0535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8568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1674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9144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693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12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88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391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299329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17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9104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654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215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616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898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578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792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59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560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66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239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593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3C8B963-0F36-48FC-991E-AA63861DA924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790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geog4300_dic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DA1E6-0A9B-4FAD-9E42-B37B3CA5D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4917" y="3979334"/>
            <a:ext cx="9440034" cy="1828801"/>
          </a:xfrm>
        </p:spPr>
        <p:txBody>
          <a:bodyPr>
            <a:normAutofit/>
          </a:bodyPr>
          <a:lstStyle/>
          <a:p>
            <a:r>
              <a:rPr lang="en-US" dirty="0"/>
              <a:t>Week 6: Central limit theorem and CIs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6D1488-58DF-4A33-AC86-D6B690A68D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4917" y="5808133"/>
            <a:ext cx="9440034" cy="1049867"/>
          </a:xfrm>
        </p:spPr>
        <p:txBody>
          <a:bodyPr>
            <a:normAutofit/>
          </a:bodyPr>
          <a:lstStyle/>
          <a:p>
            <a:r>
              <a:rPr lang="en-US" sz="3200" dirty="0"/>
              <a:t>Geog4300: Shannon</a:t>
            </a:r>
          </a:p>
        </p:txBody>
      </p:sp>
      <p:pic>
        <p:nvPicPr>
          <p:cNvPr id="6" name="Shape 94" descr="C:\Courses\495_Spring2002\0010\samplemeans.jpg">
            <a:extLst>
              <a:ext uri="{FF2B5EF4-FFF2-40B4-BE49-F238E27FC236}">
                <a16:creationId xmlns:a16="http://schemas.microsoft.com/office/drawing/2014/main" id="{B25F6BAD-0C0F-4045-84CF-CE32EA0C326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44384" y="313553"/>
            <a:ext cx="6161099" cy="353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4645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/>
        </p:nvSpPr>
        <p:spPr>
          <a:xfrm>
            <a:off x="305540" y="133702"/>
            <a:ext cx="9655206" cy="64268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560"/>
              </a:spcBef>
              <a:buClr>
                <a:srgbClr val="FFFF66"/>
              </a:buClr>
              <a:buSzPct val="25000"/>
            </a:pPr>
            <a:r>
              <a:rPr lang="en-US" sz="4000" b="1" dirty="0">
                <a:effectLst/>
                <a:latin typeface="+mj-lt"/>
                <a:ea typeface="Gill Sans MT"/>
                <a:cs typeface="Gill Sans MT"/>
                <a:sym typeface="Gill Sans MT"/>
              </a:rPr>
              <a:t>Confidence intervals</a:t>
            </a:r>
            <a:endParaRPr lang="en-US" sz="2400" b="1" dirty="0">
              <a:effectLst/>
              <a:ea typeface="Gill Sans MT"/>
              <a:cs typeface="Gill Sans MT"/>
              <a:sym typeface="Gill Sans M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EEA105-4EED-4F35-8506-76A1F7DE6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409" y="1212920"/>
            <a:ext cx="8595647" cy="516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517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/>
        </p:nvSpPr>
        <p:spPr>
          <a:xfrm>
            <a:off x="305540" y="133702"/>
            <a:ext cx="9655206" cy="64268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560"/>
              </a:spcBef>
              <a:buClr>
                <a:srgbClr val="FFFF66"/>
              </a:buClr>
              <a:buSzPct val="25000"/>
            </a:pPr>
            <a:r>
              <a:rPr lang="en-US" sz="4000" b="1" dirty="0">
                <a:effectLst/>
                <a:latin typeface="+mj-lt"/>
                <a:ea typeface="Gill Sans MT"/>
                <a:cs typeface="Gill Sans MT"/>
                <a:sym typeface="Gill Sans MT"/>
              </a:rPr>
              <a:t>Confidence intervals</a:t>
            </a:r>
            <a:endParaRPr lang="en-US" sz="2400" b="1" dirty="0">
              <a:effectLst/>
              <a:ea typeface="Gill Sans MT"/>
              <a:cs typeface="Gill Sans MT"/>
              <a:sym typeface="Gill Sans MT"/>
            </a:endParaRPr>
          </a:p>
        </p:txBody>
      </p:sp>
      <p:sp>
        <p:nvSpPr>
          <p:cNvPr id="4" name="Shape 172">
            <a:extLst>
              <a:ext uri="{FF2B5EF4-FFF2-40B4-BE49-F238E27FC236}">
                <a16:creationId xmlns:a16="http://schemas.microsoft.com/office/drawing/2014/main" id="{D0114048-46AB-4E82-A685-F0CF46805DA3}"/>
              </a:ext>
            </a:extLst>
          </p:cNvPr>
          <p:cNvSpPr txBox="1"/>
          <p:nvPr/>
        </p:nvSpPr>
        <p:spPr>
          <a:xfrm>
            <a:off x="487806" y="951297"/>
            <a:ext cx="7540625" cy="18158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ea typeface="Gill Sans MT"/>
                <a:cs typeface="Gill Sans MT"/>
                <a:sym typeface="Gill Sans MT"/>
              </a:rPr>
              <a:t>Three ingredients for a confidence interval:</a:t>
            </a:r>
          </a:p>
          <a:p>
            <a:pPr marL="457200" marR="0" lvl="0" indent="-457200" algn="l" rtl="0">
              <a:spcBef>
                <a:spcPts val="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ea typeface="Gill Sans MT"/>
                <a:cs typeface="Gill Sans MT"/>
                <a:sym typeface="Gill Sans MT"/>
              </a:rPr>
              <a:t>Sample mean</a:t>
            </a:r>
          </a:p>
          <a:p>
            <a:pPr marL="457200" marR="0" lvl="0" indent="-457200" algn="l" rtl="0">
              <a:spcBef>
                <a:spcPts val="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ea typeface="Gill Sans MT"/>
                <a:cs typeface="Gill Sans MT"/>
                <a:sym typeface="Gill Sans MT"/>
              </a:rPr>
              <a:t>Standard error</a:t>
            </a:r>
          </a:p>
          <a:p>
            <a:pPr marL="457200" marR="0" lvl="0" indent="-457200" algn="l" rtl="0">
              <a:spcBef>
                <a:spcPts val="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ea typeface="Gill Sans MT"/>
                <a:cs typeface="Gill Sans MT"/>
                <a:sym typeface="Gill Sans MT"/>
              </a:rPr>
              <a:t>Z-score for the confidence interval</a:t>
            </a:r>
          </a:p>
          <a:p>
            <a:pPr marL="457200" marR="0" lvl="0" indent="-457200" algn="l" rtl="0">
              <a:spcBef>
                <a:spcPts val="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ea typeface="Gill Sans MT"/>
              <a:cs typeface="Gill Sans MT"/>
              <a:sym typeface="Gill Sans MT"/>
            </a:endParaRPr>
          </a:p>
          <a:p>
            <a:pPr marL="457200" marR="0" lvl="0" indent="-457200" algn="l" rtl="0">
              <a:spcBef>
                <a:spcPts val="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ea typeface="Gill Sans MT"/>
              <a:cs typeface="Gill Sans MT"/>
              <a:sym typeface="Gill Sans MT"/>
            </a:endParaRPr>
          </a:p>
          <a:p>
            <a:pPr marR="0" lvl="0" algn="l" rtl="0">
              <a:spcBef>
                <a:spcPts val="0"/>
              </a:spcBef>
              <a:buClr>
                <a:schemeClr val="tx1"/>
              </a:buClr>
              <a:buSzPct val="100000"/>
            </a:pPr>
            <a:r>
              <a:rPr lang="en-US" sz="2800" dirty="0">
                <a:ea typeface="Gill Sans MT"/>
                <a:cs typeface="Gill Sans MT"/>
                <a:sym typeface="Gill Sans MT"/>
              </a:rPr>
              <a:t>Margin of error = z-score * the standard error</a:t>
            </a:r>
          </a:p>
          <a:p>
            <a:pPr marR="0" lvl="0" algn="l" rtl="0">
              <a:spcBef>
                <a:spcPts val="0"/>
              </a:spcBef>
              <a:buClr>
                <a:schemeClr val="tx1"/>
              </a:buClr>
              <a:buSzPct val="100000"/>
            </a:pPr>
            <a:r>
              <a:rPr lang="en-US" sz="2800" dirty="0">
                <a:ea typeface="Gill Sans MT"/>
                <a:cs typeface="Gill Sans MT"/>
                <a:sym typeface="Gill Sans MT"/>
              </a:rPr>
              <a:t>Subtract and add this MOE to the sample mean</a:t>
            </a:r>
          </a:p>
          <a:p>
            <a:pPr marR="0" lvl="0" algn="l" rtl="0">
              <a:spcBef>
                <a:spcPts val="0"/>
              </a:spcBef>
              <a:buClr>
                <a:schemeClr val="tx1"/>
              </a:buClr>
              <a:buSzPct val="100000"/>
            </a:pPr>
            <a:endParaRPr lang="en-US" sz="2800" dirty="0">
              <a:ea typeface="Gill Sans MT"/>
              <a:cs typeface="Gill Sans MT"/>
              <a:sym typeface="Gill Sans MT"/>
            </a:endParaRPr>
          </a:p>
          <a:p>
            <a:pPr marR="0" lvl="0" algn="l" rtl="0">
              <a:spcBef>
                <a:spcPts val="0"/>
              </a:spcBef>
              <a:buClr>
                <a:schemeClr val="tx1"/>
              </a:buClr>
              <a:buSzPct val="100000"/>
            </a:pPr>
            <a:r>
              <a:rPr lang="en-US" sz="2800" dirty="0">
                <a:ea typeface="Gill Sans MT"/>
                <a:cs typeface="Gill Sans MT"/>
                <a:sym typeface="Gill Sans MT"/>
              </a:rPr>
              <a:t>What’s the confidence interval for each of your three dice roll samples? How many include the actual mean of 7?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8A8011-5113-4555-B749-F3416585979D}"/>
                  </a:ext>
                </a:extLst>
              </p:cNvPr>
              <p:cNvSpPr txBox="1"/>
              <p:nvPr/>
            </p:nvSpPr>
            <p:spPr>
              <a:xfrm>
                <a:off x="8867852" y="2940045"/>
                <a:ext cx="2363339" cy="13980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8A8011-5113-4555-B749-F34165859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852" y="2940045"/>
                <a:ext cx="2363339" cy="13980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790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/>
        </p:nvSpPr>
        <p:spPr>
          <a:xfrm>
            <a:off x="296662" y="34771"/>
            <a:ext cx="9655206" cy="64268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560"/>
              </a:spcBef>
              <a:buClr>
                <a:srgbClr val="FFFF66"/>
              </a:buClr>
              <a:buSzPct val="25000"/>
            </a:pPr>
            <a:r>
              <a:rPr lang="en-US" sz="3600" b="1" dirty="0">
                <a:effectLst/>
                <a:latin typeface="+mj-lt"/>
                <a:ea typeface="Gill Sans MT"/>
                <a:cs typeface="Gill Sans MT"/>
                <a:sym typeface="Gill Sans MT"/>
              </a:rPr>
              <a:t>Confidence intervals for proportions</a:t>
            </a:r>
            <a:endParaRPr lang="en-US" sz="2000" b="1" dirty="0">
              <a:effectLst/>
              <a:ea typeface="Gill Sans MT"/>
              <a:cs typeface="Gill Sans MT"/>
              <a:sym typeface="Gill Sans MT"/>
            </a:endParaRPr>
          </a:p>
        </p:txBody>
      </p:sp>
      <p:sp>
        <p:nvSpPr>
          <p:cNvPr id="6" name="Shape 255">
            <a:extLst>
              <a:ext uri="{FF2B5EF4-FFF2-40B4-BE49-F238E27FC236}">
                <a16:creationId xmlns:a16="http://schemas.microsoft.com/office/drawing/2014/main" id="{F2EB5C37-FFDF-48E3-B272-2AED3030B44C}"/>
              </a:ext>
            </a:extLst>
          </p:cNvPr>
          <p:cNvSpPr txBox="1"/>
          <p:nvPr/>
        </p:nvSpPr>
        <p:spPr>
          <a:xfrm>
            <a:off x="393698" y="824592"/>
            <a:ext cx="7010400" cy="22467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ea typeface="Gill Sans MT"/>
                <a:cs typeface="Gill Sans MT"/>
                <a:sym typeface="Gill Sans MT"/>
              </a:rPr>
              <a:t>You asked 50 households in Athens if they keep chickens on their property. Three said they did. Create a confidence interval for the proportion of chicken owning households in the city.</a:t>
            </a:r>
          </a:p>
        </p:txBody>
      </p:sp>
      <p:pic>
        <p:nvPicPr>
          <p:cNvPr id="7" name="Shape 256" descr="http://modernsurvivalonline.com/wp-content/uploads/2014/01/Chicken1.jpg">
            <a:extLst>
              <a:ext uri="{FF2B5EF4-FFF2-40B4-BE49-F238E27FC236}">
                <a16:creationId xmlns:a16="http://schemas.microsoft.com/office/drawing/2014/main" id="{29D31E35-1870-405C-B672-D6B44680492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3698" y="3248218"/>
            <a:ext cx="5105399" cy="33903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Shape 246">
            <a:extLst>
              <a:ext uri="{FF2B5EF4-FFF2-40B4-BE49-F238E27FC236}">
                <a16:creationId xmlns:a16="http://schemas.microsoft.com/office/drawing/2014/main" id="{E284F3ED-4E8B-4EFA-9A73-DD6E0B41A86E}"/>
              </a:ext>
            </a:extLst>
          </p:cNvPr>
          <p:cNvGrpSpPr/>
          <p:nvPr/>
        </p:nvGrpSpPr>
        <p:grpSpPr>
          <a:xfrm>
            <a:off x="8043169" y="994300"/>
            <a:ext cx="3532451" cy="1597979"/>
            <a:chOff x="1245591" y="2667000"/>
            <a:chExt cx="2907308" cy="1371599"/>
          </a:xfrm>
        </p:grpSpPr>
        <p:sp>
          <p:nvSpPr>
            <p:cNvPr id="9" name="Shape 247">
              <a:extLst>
                <a:ext uri="{FF2B5EF4-FFF2-40B4-BE49-F238E27FC236}">
                  <a16:creationId xmlns:a16="http://schemas.microsoft.com/office/drawing/2014/main" id="{1008F3C6-BBF7-49D0-8241-58350E5F11AB}"/>
                </a:ext>
              </a:extLst>
            </p:cNvPr>
            <p:cNvSpPr/>
            <p:nvPr/>
          </p:nvSpPr>
          <p:spPr>
            <a:xfrm>
              <a:off x="1245591" y="2667000"/>
              <a:ext cx="2907308" cy="1371599"/>
            </a:xfrm>
            <a:prstGeom prst="rect">
              <a:avLst/>
            </a:prstGeom>
            <a:solidFill>
              <a:srgbClr val="F2F2F2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Gill Sans MT"/>
                <a:ea typeface="Gill Sans MT"/>
                <a:cs typeface="Gill Sans MT"/>
                <a:sym typeface="Gill Sans MT"/>
              </a:endParaRPr>
            </a:p>
          </p:txBody>
        </p:sp>
        <p:pic>
          <p:nvPicPr>
            <p:cNvPr id="10" name="Shape 248">
              <a:extLst>
                <a:ext uri="{FF2B5EF4-FFF2-40B4-BE49-F238E27FC236}">
                  <a16:creationId xmlns:a16="http://schemas.microsoft.com/office/drawing/2014/main" id="{552E9EC0-FD7F-46D7-9372-80BAB0F5261D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245591" y="2743378"/>
              <a:ext cx="2884091" cy="118680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" name="Picture 4" descr="ryan gosling hey girl - Hey girl Check out my confidence interval">
            <a:extLst>
              <a:ext uri="{FF2B5EF4-FFF2-40B4-BE49-F238E27FC236}">
                <a16:creationId xmlns:a16="http://schemas.microsoft.com/office/drawing/2014/main" id="{C1F1758C-3E48-490C-812D-D2E67DB02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620" y="2828523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914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/>
        </p:nvSpPr>
        <p:spPr>
          <a:xfrm>
            <a:off x="296662" y="34771"/>
            <a:ext cx="9655206" cy="64268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560"/>
              </a:spcBef>
              <a:buClr>
                <a:srgbClr val="FFFF66"/>
              </a:buClr>
              <a:buSzPct val="25000"/>
            </a:pPr>
            <a:r>
              <a:rPr lang="en-US" sz="4800" dirty="0">
                <a:effectLst/>
                <a:latin typeface="+mj-lt"/>
                <a:ea typeface="Gill Sans MT"/>
                <a:cs typeface="Gill Sans MT"/>
                <a:sym typeface="Gill Sans MT"/>
              </a:rPr>
              <a:t>Let’s talk about sampling!</a:t>
            </a:r>
            <a:endParaRPr lang="en-US" sz="3000" dirty="0">
              <a:effectLst/>
              <a:ea typeface="Gill Sans MT"/>
              <a:cs typeface="Gill Sans MT"/>
              <a:sym typeface="Gill Sans MT"/>
            </a:endParaRPr>
          </a:p>
        </p:txBody>
      </p:sp>
      <p:pic>
        <p:nvPicPr>
          <p:cNvPr id="11" name="Shape 94" descr="http://media.cleveland.com/business_impact/photo/heinens-samples-cheesecake-bites-and-eggnogjpg-18875e4df01fff3c.jpg">
            <a:extLst>
              <a:ext uri="{FF2B5EF4-FFF2-40B4-BE49-F238E27FC236}">
                <a16:creationId xmlns:a16="http://schemas.microsoft.com/office/drawing/2014/main" id="{9C466EF7-F841-4B29-96F5-90608067C44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61850" y="1390279"/>
            <a:ext cx="6468300" cy="4636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0069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/>
        </p:nvSpPr>
        <p:spPr>
          <a:xfrm>
            <a:off x="511730" y="116858"/>
            <a:ext cx="728029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sz="3200" b="1" dirty="0">
                <a:latin typeface="+mj-lt"/>
                <a:ea typeface="Gill Sans MT"/>
                <a:cs typeface="Gill Sans MT"/>
                <a:sym typeface="Gill Sans MT"/>
              </a:rPr>
              <a:t>Sample research question: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511729" y="701632"/>
            <a:ext cx="10704351" cy="441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FFFF66"/>
              </a:buClr>
              <a:buSzPct val="25000"/>
            </a:pPr>
            <a:r>
              <a:rPr lang="en-US" sz="2800" dirty="0">
                <a:ea typeface="Gill Sans MT"/>
                <a:cs typeface="Gill Sans MT"/>
                <a:sym typeface="Gill Sans MT"/>
              </a:rPr>
              <a:t>What are the most significant obstacles homeowners face in maintaining their homes? How does this vary by the homeowners’ age?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62756E-A55D-4542-9478-8DB0D69687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546"/>
          <a:stretch/>
        </p:blipFill>
        <p:spPr>
          <a:xfrm>
            <a:off x="3635934" y="2646715"/>
            <a:ext cx="4920131" cy="343565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F0CA4B-FA1F-4682-854B-60EED4349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1" y="2338014"/>
            <a:ext cx="7878274" cy="1381318"/>
          </a:xfrm>
          <a:prstGeom prst="rect">
            <a:avLst/>
          </a:prstGeom>
        </p:spPr>
      </p:pic>
      <p:sp>
        <p:nvSpPr>
          <p:cNvPr id="122" name="Shape 122"/>
          <p:cNvSpPr txBox="1"/>
          <p:nvPr/>
        </p:nvSpPr>
        <p:spPr>
          <a:xfrm>
            <a:off x="1752601" y="268459"/>
            <a:ext cx="8686800" cy="4419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FFFF66"/>
              </a:buClr>
              <a:buSzPct val="25000"/>
            </a:pPr>
            <a:r>
              <a:rPr lang="en-US" sz="3600" b="1" dirty="0">
                <a:ea typeface="Gill Sans MT"/>
                <a:cs typeface="Gill Sans MT"/>
                <a:sym typeface="Gill Sans MT"/>
              </a:rPr>
              <a:t>Sampling frame: </a:t>
            </a:r>
          </a:p>
          <a:p>
            <a:pPr>
              <a:buClr>
                <a:srgbClr val="FFFF66"/>
              </a:buClr>
              <a:buSzPct val="25000"/>
            </a:pPr>
            <a:r>
              <a:rPr lang="en-US" sz="3600" dirty="0">
                <a:ea typeface="Gill Sans MT"/>
                <a:cs typeface="Gill Sans MT"/>
                <a:sym typeface="Gill Sans MT"/>
              </a:rPr>
              <a:t>List of ALL possible households you could interview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6E219D-3081-41A2-A1B8-6EF7BEE05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7975" y="3506680"/>
            <a:ext cx="6421425" cy="321343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/>
        </p:nvSpPr>
        <p:spPr>
          <a:xfrm>
            <a:off x="1141801" y="454697"/>
            <a:ext cx="4420800" cy="1815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sz="3200" u="sng" dirty="0">
                <a:ea typeface="Gill Sans MT"/>
                <a:cs typeface="Gill Sans MT"/>
                <a:sym typeface="Gill Sans MT"/>
              </a:rPr>
              <a:t>Non-probability sample</a:t>
            </a:r>
            <a:br>
              <a:rPr lang="en-US" sz="3200" u="sng" dirty="0">
                <a:ea typeface="Gill Sans MT"/>
                <a:cs typeface="Gill Sans MT"/>
                <a:sym typeface="Gill Sans MT"/>
              </a:rPr>
            </a:br>
            <a:r>
              <a:rPr lang="en-US" sz="3200" dirty="0">
                <a:ea typeface="Gill Sans MT"/>
                <a:cs typeface="Gill Sans MT"/>
                <a:sym typeface="Gill Sans MT"/>
              </a:rPr>
              <a:t>Convenience</a:t>
            </a:r>
          </a:p>
          <a:p>
            <a:pPr>
              <a:buSzPct val="25000"/>
            </a:pPr>
            <a:r>
              <a:rPr lang="en-US" sz="3200" dirty="0">
                <a:ea typeface="Gill Sans MT"/>
                <a:cs typeface="Gill Sans MT"/>
                <a:sym typeface="Gill Sans MT"/>
              </a:rPr>
              <a:t>Snowball</a:t>
            </a:r>
          </a:p>
          <a:p>
            <a:pPr>
              <a:buSzPct val="25000"/>
            </a:pPr>
            <a:r>
              <a:rPr lang="en-US" sz="3200" dirty="0">
                <a:ea typeface="Gill Sans MT"/>
                <a:cs typeface="Gill Sans MT"/>
                <a:sym typeface="Gill Sans MT"/>
              </a:rPr>
              <a:t>Quota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6929253" y="468089"/>
            <a:ext cx="3618600" cy="2246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sz="3200" u="sng" dirty="0">
                <a:ea typeface="Gill Sans MT"/>
                <a:cs typeface="Gill Sans MT"/>
                <a:sym typeface="Gill Sans MT"/>
              </a:rPr>
              <a:t>Probability sample</a:t>
            </a:r>
          </a:p>
          <a:p>
            <a:pPr>
              <a:buSzPct val="25000"/>
            </a:pPr>
            <a:r>
              <a:rPr lang="en-US" sz="3200" dirty="0">
                <a:ea typeface="Gill Sans MT"/>
                <a:cs typeface="Gill Sans MT"/>
                <a:sym typeface="Gill Sans MT"/>
              </a:rPr>
              <a:t>Random</a:t>
            </a:r>
          </a:p>
          <a:p>
            <a:pPr>
              <a:buSzPct val="25000"/>
            </a:pPr>
            <a:r>
              <a:rPr lang="en-US" sz="3200" dirty="0">
                <a:ea typeface="Gill Sans MT"/>
                <a:cs typeface="Gill Sans MT"/>
                <a:sym typeface="Gill Sans MT"/>
              </a:rPr>
              <a:t>Systematic</a:t>
            </a:r>
          </a:p>
          <a:p>
            <a:pPr>
              <a:buSzPct val="25000"/>
            </a:pPr>
            <a:r>
              <a:rPr lang="en-US" sz="3200" dirty="0">
                <a:ea typeface="Gill Sans MT"/>
                <a:cs typeface="Gill Sans MT"/>
                <a:sym typeface="Gill Sans MT"/>
              </a:rPr>
              <a:t>Stratified</a:t>
            </a:r>
          </a:p>
          <a:p>
            <a:pPr>
              <a:buSzPct val="25000"/>
            </a:pPr>
            <a:r>
              <a:rPr lang="en-US" sz="3200" dirty="0">
                <a:ea typeface="Gill Sans MT"/>
                <a:cs typeface="Gill Sans MT"/>
                <a:sym typeface="Gill Sans MT"/>
              </a:rPr>
              <a:t>Cluster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1141801" y="3613011"/>
            <a:ext cx="8719053" cy="15696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sz="2800" dirty="0">
                <a:ea typeface="Gill Sans MT"/>
                <a:cs typeface="Gill Sans MT"/>
                <a:sym typeface="Gill Sans MT"/>
              </a:rPr>
              <a:t>Individually: Do some online research. What’s this sampling strategy about?</a:t>
            </a:r>
          </a:p>
          <a:p>
            <a:pPr>
              <a:buSzPct val="25000"/>
            </a:pPr>
            <a:endParaRPr lang="en-US" sz="2800" dirty="0">
              <a:ea typeface="Gill Sans MT"/>
              <a:cs typeface="Gill Sans MT"/>
              <a:sym typeface="Gill Sans MT"/>
            </a:endParaRPr>
          </a:p>
          <a:p>
            <a:pPr>
              <a:buSzPct val="25000"/>
            </a:pPr>
            <a:r>
              <a:rPr lang="en-US" sz="2800" dirty="0">
                <a:ea typeface="Gill Sans MT"/>
                <a:cs typeface="Gill Sans MT"/>
                <a:sym typeface="Gill Sans MT"/>
              </a:rPr>
              <a:t>In groups: What would it look like for our research question on home owners?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/>
        </p:nvSpPr>
        <p:spPr>
          <a:xfrm>
            <a:off x="310393" y="3613011"/>
            <a:ext cx="9550461" cy="15696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sz="2800" dirty="0">
                <a:ea typeface="Gill Sans MT"/>
                <a:cs typeface="Gill Sans MT"/>
                <a:sym typeface="Gill Sans MT"/>
              </a:rPr>
              <a:t>We asked 20 homeowners if they were worried about losing their homes in the next year. Four said yes. What’s the confidence interval?</a:t>
            </a:r>
          </a:p>
          <a:p>
            <a:pPr>
              <a:buSzPct val="25000"/>
            </a:pPr>
            <a:endParaRPr lang="en-US" sz="2800" dirty="0">
              <a:ea typeface="Gill Sans MT"/>
              <a:cs typeface="Gill Sans MT"/>
              <a:sym typeface="Gill Sans MT"/>
            </a:endParaRPr>
          </a:p>
          <a:p>
            <a:pPr>
              <a:buSzPct val="25000"/>
            </a:pPr>
            <a:r>
              <a:rPr lang="en-US" sz="2800" dirty="0">
                <a:ea typeface="Gill Sans MT"/>
                <a:cs typeface="Gill Sans MT"/>
                <a:sym typeface="Gill Sans MT"/>
              </a:rPr>
              <a:t>How big a sample would we need to get a margin of error &lt; 1.5%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824DDA-D760-43DD-874B-6B5006E0327E}"/>
              </a:ext>
            </a:extLst>
          </p:cNvPr>
          <p:cNvSpPr/>
          <p:nvPr/>
        </p:nvSpPr>
        <p:spPr>
          <a:xfrm>
            <a:off x="224715" y="127632"/>
            <a:ext cx="28119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ea typeface="Gill Sans MT"/>
                <a:cs typeface="Gill Sans MT"/>
                <a:sym typeface="Gill Sans MT"/>
              </a:rPr>
              <a:t>Sample size</a:t>
            </a: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E5B63C-8721-4E18-89B0-B7FF9A58D182}"/>
                  </a:ext>
                </a:extLst>
              </p:cNvPr>
              <p:cNvSpPr txBox="1"/>
              <p:nvPr/>
            </p:nvSpPr>
            <p:spPr>
              <a:xfrm>
                <a:off x="4044392" y="2187327"/>
                <a:ext cx="5274200" cy="1111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𝑀𝑂𝐸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∗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E5B63C-8721-4E18-89B0-B7FF9A58D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392" y="2187327"/>
                <a:ext cx="5274200" cy="11118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0C3ABDB-6B49-4397-81D4-8EC880A511F7}"/>
              </a:ext>
            </a:extLst>
          </p:cNvPr>
          <p:cNvSpPr/>
          <p:nvPr/>
        </p:nvSpPr>
        <p:spPr>
          <a:xfrm>
            <a:off x="310393" y="1133520"/>
            <a:ext cx="405188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ea typeface="Gill Sans MT"/>
                <a:cs typeface="Gill Sans MT"/>
                <a:sym typeface="Gill Sans MT"/>
              </a:rPr>
              <a:t>If the MOE for proportions is</a:t>
            </a:r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5418F6-A3D4-4E36-BDFB-20E78988BD77}"/>
                  </a:ext>
                </a:extLst>
              </p:cNvPr>
              <p:cNvSpPr txBox="1"/>
              <p:nvPr/>
            </p:nvSpPr>
            <p:spPr>
              <a:xfrm>
                <a:off x="4044392" y="380462"/>
                <a:ext cx="4546566" cy="1636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OE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ad>
                        <m:radPr>
                          <m:degHide m:val="on"/>
                          <m:ctrlPr>
                            <a:rPr lang="en-US" sz="360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360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b="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3600" b="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sz="3600" b="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3600" b="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3600" b="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5418F6-A3D4-4E36-BDFB-20E78988B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392" y="380462"/>
                <a:ext cx="4546566" cy="1636858"/>
              </a:xfrm>
              <a:prstGeom prst="rect">
                <a:avLst/>
              </a:prstGeom>
              <a:blipFill>
                <a:blip r:embed="rId4"/>
                <a:stretch>
                  <a:fillRect b="-4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A03585F4-0730-42C3-8172-4566BBD01898}"/>
              </a:ext>
            </a:extLst>
          </p:cNvPr>
          <p:cNvSpPr/>
          <p:nvPr/>
        </p:nvSpPr>
        <p:spPr>
          <a:xfrm>
            <a:off x="310393" y="2231181"/>
            <a:ext cx="427626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ea typeface="Gill Sans MT"/>
                <a:cs typeface="Gill Sans MT"/>
                <a:sym typeface="Gill Sans MT"/>
              </a:rPr>
              <a:t>Then we can compute sample size as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406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2AC8CF-13A3-4593-9053-122027377F90}"/>
              </a:ext>
            </a:extLst>
          </p:cNvPr>
          <p:cNvSpPr txBox="1"/>
          <p:nvPr/>
        </p:nvSpPr>
        <p:spPr>
          <a:xfrm>
            <a:off x="226503" y="167780"/>
            <a:ext cx="2251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This week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6F41FE-C35C-4ABD-80FC-79A98E493CED}"/>
              </a:ext>
            </a:extLst>
          </p:cNvPr>
          <p:cNvSpPr/>
          <p:nvPr/>
        </p:nvSpPr>
        <p:spPr>
          <a:xfrm>
            <a:off x="538528" y="814111"/>
            <a:ext cx="1088727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Central limit theorem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Confidence intervals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Sampling</a:t>
            </a:r>
          </a:p>
        </p:txBody>
      </p:sp>
    </p:spTree>
    <p:extLst>
      <p:ext uri="{BB962C8B-B14F-4D97-AF65-F5344CB8AC3E}">
        <p14:creationId xmlns:p14="http://schemas.microsoft.com/office/powerpoint/2010/main" val="3926810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2AC8CF-13A3-4593-9053-122027377F90}"/>
              </a:ext>
            </a:extLst>
          </p:cNvPr>
          <p:cNvSpPr txBox="1"/>
          <p:nvPr/>
        </p:nvSpPr>
        <p:spPr>
          <a:xfrm>
            <a:off x="226503" y="167780"/>
            <a:ext cx="2178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Let’s roll!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6F41FE-C35C-4ABD-80FC-79A98E493CED}"/>
              </a:ext>
            </a:extLst>
          </p:cNvPr>
          <p:cNvSpPr/>
          <p:nvPr/>
        </p:nvSpPr>
        <p:spPr>
          <a:xfrm>
            <a:off x="538528" y="814111"/>
            <a:ext cx="1088727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Roll your dice 10 times. Put the results on this page:</a:t>
            </a:r>
          </a:p>
          <a:p>
            <a:r>
              <a:rPr lang="en-US" sz="3600" dirty="0">
                <a:hlinkClick r:id="rId2"/>
              </a:rPr>
              <a:t>https://bit.ly/geog4300_dice</a:t>
            </a:r>
            <a:r>
              <a:rPr lang="en-US" sz="3600" dirty="0"/>
              <a:t> </a:t>
            </a:r>
          </a:p>
          <a:p>
            <a:endParaRPr lang="en-US" sz="3600" dirty="0"/>
          </a:p>
          <a:p>
            <a:r>
              <a:rPr lang="en-US" sz="3600" dirty="0"/>
              <a:t>Then do two more sets of 10 rolls (30 total rolls)</a:t>
            </a:r>
          </a:p>
        </p:txBody>
      </p:sp>
    </p:spTree>
    <p:extLst>
      <p:ext uri="{BB962C8B-B14F-4D97-AF65-F5344CB8AC3E}">
        <p14:creationId xmlns:p14="http://schemas.microsoft.com/office/powerpoint/2010/main" val="3435770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craps rol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7" r="8016"/>
          <a:stretch/>
        </p:blipFill>
        <p:spPr bwMode="auto">
          <a:xfrm>
            <a:off x="4660781" y="0"/>
            <a:ext cx="7510509" cy="68579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Shape 132"/>
          <p:cNvSpPr txBox="1"/>
          <p:nvPr/>
        </p:nvSpPr>
        <p:spPr>
          <a:xfrm>
            <a:off x="332173" y="107069"/>
            <a:ext cx="4328607" cy="64268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560"/>
              </a:spcBef>
              <a:buClr>
                <a:srgbClr val="FFFF66"/>
              </a:buClr>
              <a:buSzPct val="25000"/>
            </a:pPr>
            <a:r>
              <a:rPr lang="en-US" sz="4800" dirty="0">
                <a:effectLst/>
                <a:latin typeface="+mj-lt"/>
                <a:ea typeface="Gill Sans MT"/>
                <a:cs typeface="Gill Sans MT"/>
                <a:sym typeface="Gill Sans MT"/>
              </a:rPr>
              <a:t>The</a:t>
            </a:r>
            <a:r>
              <a:rPr lang="en-US" sz="480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+mj-lt"/>
                <a:ea typeface="Gill Sans MT"/>
                <a:cs typeface="Gill Sans MT"/>
                <a:sym typeface="Gill Sans MT"/>
              </a:rPr>
              <a:t> </a:t>
            </a:r>
            <a:r>
              <a:rPr lang="en-US" sz="4800" b="1" dirty="0">
                <a:solidFill>
                  <a:srgbClr val="FFC000"/>
                </a:solidFill>
                <a:effectLst/>
                <a:latin typeface="+mj-lt"/>
                <a:ea typeface="Gill Sans MT"/>
                <a:cs typeface="Gill Sans MT"/>
                <a:sym typeface="Gill Sans MT"/>
              </a:rPr>
              <a:t>central limit theorem:</a:t>
            </a:r>
            <a:endParaRPr lang="en-US" sz="3600" dirty="0">
              <a:solidFill>
                <a:srgbClr val="FFC000"/>
              </a:solidFill>
              <a:effectLst/>
              <a:latin typeface="+mj-lt"/>
              <a:ea typeface="Gill Sans MT"/>
              <a:cs typeface="Gill Sans MT"/>
              <a:sym typeface="Gill Sans MT"/>
            </a:endParaRPr>
          </a:p>
          <a:p>
            <a:pPr>
              <a:spcBef>
                <a:spcPts val="560"/>
              </a:spcBef>
              <a:buClr>
                <a:srgbClr val="FFFF66"/>
              </a:buClr>
              <a:buSzPct val="25000"/>
            </a:pPr>
            <a:r>
              <a:rPr lang="en-US" sz="3000" dirty="0">
                <a:effectLst/>
                <a:ea typeface="Gill Sans MT"/>
                <a:cs typeface="Gill Sans MT"/>
                <a:sym typeface="Gill Sans MT"/>
              </a:rPr>
              <a:t>What’s the relationship between </a:t>
            </a:r>
            <a:r>
              <a:rPr lang="en-US" sz="3000" b="1" dirty="0">
                <a:solidFill>
                  <a:srgbClr val="FFC000"/>
                </a:solidFill>
                <a:effectLst/>
                <a:ea typeface="Gill Sans MT"/>
                <a:cs typeface="Gill Sans MT"/>
                <a:sym typeface="Gill Sans MT"/>
              </a:rPr>
              <a:t>the mean</a:t>
            </a:r>
            <a:r>
              <a:rPr lang="en-US" sz="3000" b="1" i="1" dirty="0">
                <a:solidFill>
                  <a:srgbClr val="FFC000"/>
                </a:solidFill>
                <a:effectLst/>
                <a:ea typeface="Gill Sans MT"/>
                <a:cs typeface="Gill Sans MT"/>
                <a:sym typeface="Gill Sans MT"/>
              </a:rPr>
              <a:t> </a:t>
            </a:r>
            <a:r>
              <a:rPr lang="en-US" sz="3000" dirty="0">
                <a:effectLst/>
                <a:ea typeface="Gill Sans MT"/>
                <a:cs typeface="Gill Sans MT"/>
                <a:sym typeface="Gill Sans MT"/>
              </a:rPr>
              <a:t>of the sample population (your dice rolls) and the actual population (all possible rolls)?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/>
        </p:nvSpPr>
        <p:spPr>
          <a:xfrm>
            <a:off x="332173" y="107069"/>
            <a:ext cx="9655206" cy="64268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560"/>
              </a:spcBef>
              <a:buClr>
                <a:srgbClr val="FFFF66"/>
              </a:buClr>
              <a:buSzPct val="25000"/>
            </a:pPr>
            <a:r>
              <a:rPr lang="en-US" sz="4000" b="1" dirty="0">
                <a:effectLst/>
                <a:latin typeface="+mj-lt"/>
                <a:ea typeface="Gill Sans MT"/>
                <a:cs typeface="Gill Sans MT"/>
                <a:sym typeface="Gill Sans MT"/>
              </a:rPr>
              <a:t>What’s the population?</a:t>
            </a:r>
            <a:endParaRPr lang="en-US" sz="2400" b="1" dirty="0">
              <a:effectLst/>
              <a:ea typeface="Gill Sans MT"/>
              <a:cs typeface="Gill Sans MT"/>
              <a:sym typeface="Gill Sans M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DD6258-A573-4276-86C0-2B70A8C1B91F}"/>
              </a:ext>
            </a:extLst>
          </p:cNvPr>
          <p:cNvSpPr/>
          <p:nvPr/>
        </p:nvSpPr>
        <p:spPr>
          <a:xfrm>
            <a:off x="594545" y="1069305"/>
            <a:ext cx="577074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Mean of two dice rolls: 7</a:t>
            </a:r>
          </a:p>
          <a:p>
            <a:r>
              <a:rPr lang="en-US" sz="3600" dirty="0"/>
              <a:t>Standard deviation: 2.4</a:t>
            </a:r>
          </a:p>
          <a:p>
            <a:endParaRPr lang="en-US" sz="3600" dirty="0"/>
          </a:p>
          <a:p>
            <a:r>
              <a:rPr lang="en-US" sz="3600" dirty="0"/>
              <a:t>How did your three “samples” compare?</a:t>
            </a:r>
          </a:p>
          <a:p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D067C7-4475-4281-83F3-928A73665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729" y="2396971"/>
            <a:ext cx="5430307" cy="44188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B0D4BC-37B7-45F2-9709-572057BF356C}"/>
              </a:ext>
            </a:extLst>
          </p:cNvPr>
          <p:cNvSpPr/>
          <p:nvPr/>
        </p:nvSpPr>
        <p:spPr>
          <a:xfrm>
            <a:off x="6285499" y="1327200"/>
            <a:ext cx="596476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Histogram of results from 2,000 simulated two dice rolls.</a:t>
            </a:r>
          </a:p>
        </p:txBody>
      </p:sp>
    </p:spTree>
    <p:extLst>
      <p:ext uri="{BB962C8B-B14F-4D97-AF65-F5344CB8AC3E}">
        <p14:creationId xmlns:p14="http://schemas.microsoft.com/office/powerpoint/2010/main" val="97174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/>
        </p:nvSpPr>
        <p:spPr>
          <a:xfrm>
            <a:off x="332173" y="107069"/>
            <a:ext cx="9655206" cy="64268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560"/>
              </a:spcBef>
              <a:buClr>
                <a:srgbClr val="FFFF66"/>
              </a:buClr>
              <a:buSzPct val="25000"/>
            </a:pPr>
            <a:r>
              <a:rPr lang="en-US" sz="4000" b="1" dirty="0">
                <a:effectLst/>
                <a:latin typeface="+mj-lt"/>
                <a:ea typeface="Gill Sans MT"/>
                <a:cs typeface="Gill Sans MT"/>
                <a:sym typeface="Gill Sans MT"/>
              </a:rPr>
              <a:t>The sample mean distribution</a:t>
            </a:r>
            <a:endParaRPr lang="en-US" sz="2400" b="1" dirty="0">
              <a:effectLst/>
              <a:ea typeface="Gill Sans MT"/>
              <a:cs typeface="Gill Sans MT"/>
              <a:sym typeface="Gill Sans M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DD6258-A573-4276-86C0-2B70A8C1B91F}"/>
              </a:ext>
            </a:extLst>
          </p:cNvPr>
          <p:cNvSpPr/>
          <p:nvPr/>
        </p:nvSpPr>
        <p:spPr>
          <a:xfrm>
            <a:off x="594545" y="1069305"/>
            <a:ext cx="112652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What is the distribution of all possible sample means?</a:t>
            </a:r>
          </a:p>
          <a:p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8A8EBD-183F-402C-972A-59E7880306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93" b="10587"/>
          <a:stretch/>
        </p:blipFill>
        <p:spPr>
          <a:xfrm>
            <a:off x="6096000" y="3216270"/>
            <a:ext cx="5932503" cy="35346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48B244-D561-4B57-B629-4082CA518482}"/>
              </a:ext>
            </a:extLst>
          </p:cNvPr>
          <p:cNvSpPr/>
          <p:nvPr/>
        </p:nvSpPr>
        <p:spPr>
          <a:xfrm>
            <a:off x="6192773" y="2005004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dirty="0"/>
              <a:t>Histogram of means from 200 simulations of 20 two-dice rolls.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11638C-8613-43F8-A99A-532395C9393B}"/>
              </a:ext>
            </a:extLst>
          </p:cNvPr>
          <p:cNvSpPr/>
          <p:nvPr/>
        </p:nvSpPr>
        <p:spPr>
          <a:xfrm>
            <a:off x="-112451" y="5181271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2400" dirty="0"/>
              <a:t>Mean of these means: 7</a:t>
            </a:r>
          </a:p>
          <a:p>
            <a:pPr algn="r"/>
            <a:r>
              <a:rPr lang="en-US" sz="2400" dirty="0"/>
              <a:t>Standard deviation of these means: 0.55</a:t>
            </a:r>
          </a:p>
        </p:txBody>
      </p:sp>
    </p:spTree>
    <p:extLst>
      <p:ext uri="{BB962C8B-B14F-4D97-AF65-F5344CB8AC3E}">
        <p14:creationId xmlns:p14="http://schemas.microsoft.com/office/powerpoint/2010/main" val="3487277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DD6258-A573-4276-86C0-2B70A8C1B91F}"/>
              </a:ext>
            </a:extLst>
          </p:cNvPr>
          <p:cNvSpPr/>
          <p:nvPr/>
        </p:nvSpPr>
        <p:spPr>
          <a:xfrm>
            <a:off x="463359" y="305907"/>
            <a:ext cx="112652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Sample mean distribution: Important when the actual mean is </a:t>
            </a:r>
            <a:r>
              <a:rPr lang="en-US" sz="3600" b="1" dirty="0">
                <a:solidFill>
                  <a:srgbClr val="FFC000"/>
                </a:solidFill>
              </a:rPr>
              <a:t>unknown.</a:t>
            </a:r>
            <a:endParaRPr lang="en-US" sz="3600" dirty="0">
              <a:solidFill>
                <a:srgbClr val="FFC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2A2076-C336-4480-B722-8667F2C23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93" b="10587"/>
          <a:stretch/>
        </p:blipFill>
        <p:spPr>
          <a:xfrm>
            <a:off x="352461" y="2871024"/>
            <a:ext cx="6332256" cy="3772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B6193-0DBE-4E57-AED0-74B9BAFFC7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071" y="2763956"/>
            <a:ext cx="5173211" cy="38799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6C3EB27-B3BA-4CE0-811A-37CB85D2F519}"/>
              </a:ext>
            </a:extLst>
          </p:cNvPr>
          <p:cNvSpPr/>
          <p:nvPr/>
        </p:nvSpPr>
        <p:spPr>
          <a:xfrm>
            <a:off x="7136413" y="2302291"/>
            <a:ext cx="47797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The actual mean is here </a:t>
            </a:r>
            <a:r>
              <a:rPr lang="en-US" sz="2400" b="1" i="1" dirty="0"/>
              <a:t>somewhere!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98180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/>
        </p:nvSpPr>
        <p:spPr>
          <a:xfrm>
            <a:off x="332173" y="107069"/>
            <a:ext cx="9655206" cy="64268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560"/>
              </a:spcBef>
              <a:buClr>
                <a:srgbClr val="FFFF66"/>
              </a:buClr>
              <a:buSzPct val="25000"/>
            </a:pPr>
            <a:r>
              <a:rPr lang="en-US" sz="4000" b="1" dirty="0">
                <a:effectLst/>
                <a:latin typeface="+mj-lt"/>
                <a:ea typeface="Gill Sans MT"/>
                <a:cs typeface="Gill Sans MT"/>
                <a:sym typeface="Gill Sans MT"/>
              </a:rPr>
              <a:t>Standard error</a:t>
            </a:r>
            <a:endParaRPr lang="en-US" sz="2400" b="1" dirty="0">
              <a:effectLst/>
              <a:ea typeface="Gill Sans MT"/>
              <a:cs typeface="Gill Sans MT"/>
              <a:sym typeface="Gill Sans M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8A8EBD-183F-402C-972A-59E7880306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93" b="10587"/>
          <a:stretch/>
        </p:blipFill>
        <p:spPr>
          <a:xfrm>
            <a:off x="6096000" y="3216270"/>
            <a:ext cx="5932503" cy="35346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48B244-D561-4B57-B629-4082CA518482}"/>
              </a:ext>
            </a:extLst>
          </p:cNvPr>
          <p:cNvSpPr/>
          <p:nvPr/>
        </p:nvSpPr>
        <p:spPr>
          <a:xfrm>
            <a:off x="6192773" y="2005004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dirty="0"/>
              <a:t>Histogram of means from 200 simulations of 20 two-dice rolls.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11638C-8613-43F8-A99A-532395C9393B}"/>
              </a:ext>
            </a:extLst>
          </p:cNvPr>
          <p:cNvSpPr/>
          <p:nvPr/>
        </p:nvSpPr>
        <p:spPr>
          <a:xfrm>
            <a:off x="-112451" y="5181271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2400" dirty="0"/>
              <a:t>Mean of these means: 7</a:t>
            </a:r>
          </a:p>
          <a:p>
            <a:pPr algn="r"/>
            <a:r>
              <a:rPr lang="en-US" sz="2400" dirty="0"/>
              <a:t>Standard deviation of these means: 0.55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B22A0B2-861B-4AE9-9C08-36F6F14BE3BF}"/>
                  </a:ext>
                </a:extLst>
              </p:cNvPr>
              <p:cNvSpPr txBox="1"/>
              <p:nvPr/>
            </p:nvSpPr>
            <p:spPr>
              <a:xfrm>
                <a:off x="1314994" y="1421568"/>
                <a:ext cx="2363339" cy="13980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B22A0B2-861B-4AE9-9C08-36F6F14BE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994" y="1421568"/>
                <a:ext cx="2363339" cy="13980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0186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/>
        </p:nvSpPr>
        <p:spPr>
          <a:xfrm>
            <a:off x="305540" y="133702"/>
            <a:ext cx="9655206" cy="64268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560"/>
              </a:spcBef>
              <a:buClr>
                <a:srgbClr val="FFFF66"/>
              </a:buClr>
              <a:buSzPct val="25000"/>
            </a:pPr>
            <a:r>
              <a:rPr lang="en-US" sz="4800" dirty="0">
                <a:effectLst/>
                <a:latin typeface="+mj-lt"/>
                <a:ea typeface="Gill Sans MT"/>
                <a:cs typeface="Gill Sans MT"/>
                <a:sym typeface="Gill Sans MT"/>
              </a:rPr>
              <a:t>Standard error</a:t>
            </a:r>
            <a:endParaRPr lang="en-US" sz="3000" dirty="0">
              <a:effectLst/>
              <a:ea typeface="Gill Sans MT"/>
              <a:cs typeface="Gill Sans MT"/>
              <a:sym typeface="Gill Sans M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48B244-D561-4B57-B629-4082CA518482}"/>
              </a:ext>
            </a:extLst>
          </p:cNvPr>
          <p:cNvSpPr/>
          <p:nvPr/>
        </p:nvSpPr>
        <p:spPr>
          <a:xfrm>
            <a:off x="5465669" y="1335775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/>
              <a:t>How many 10 dice roll samples did we create? What should our standard error be?</a:t>
            </a:r>
          </a:p>
          <a:p>
            <a:endParaRPr lang="en-US" sz="3200" dirty="0"/>
          </a:p>
          <a:p>
            <a:r>
              <a:rPr lang="en-US" sz="3200" dirty="0"/>
              <a:t>How many </a:t>
            </a:r>
            <a:r>
              <a:rPr lang="en-US" sz="3200" b="1" u="sng" dirty="0"/>
              <a:t>means</a:t>
            </a:r>
            <a:r>
              <a:rPr lang="en-US" sz="3200" dirty="0"/>
              <a:t> fit within 1 standard error of the mean? Within 2 standard errors?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B22A0B2-861B-4AE9-9C08-36F6F14BE3BF}"/>
                  </a:ext>
                </a:extLst>
              </p:cNvPr>
              <p:cNvSpPr txBox="1"/>
              <p:nvPr/>
            </p:nvSpPr>
            <p:spPr>
              <a:xfrm>
                <a:off x="1314994" y="1421568"/>
                <a:ext cx="2363339" cy="13980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B22A0B2-861B-4AE9-9C08-36F6F14BE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994" y="1421568"/>
                <a:ext cx="2363339" cy="13980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31C689B-9170-44EF-BEEC-D467D38D63A6}"/>
                  </a:ext>
                </a:extLst>
              </p:cNvPr>
              <p:cNvSpPr/>
              <p:nvPr/>
            </p:nvSpPr>
            <p:spPr>
              <a:xfrm>
                <a:off x="630331" y="3347149"/>
                <a:ext cx="4367423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3200" dirty="0"/>
                  <a:t>=standard deviation of sample or population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31C689B-9170-44EF-BEEC-D467D38D63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31" y="3347149"/>
                <a:ext cx="4367423" cy="1077218"/>
              </a:xfrm>
              <a:prstGeom prst="rect">
                <a:avLst/>
              </a:prstGeom>
              <a:blipFill>
                <a:blip r:embed="rId4"/>
                <a:stretch>
                  <a:fillRect l="-3487" t="-7345" r="-2789" b="-17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24513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791</TotalTime>
  <Words>523</Words>
  <Application>Microsoft Office PowerPoint</Application>
  <PresentationFormat>Widescreen</PresentationFormat>
  <Paragraphs>90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Calisto MT</vt:lpstr>
      <vt:lpstr>Cambria Math</vt:lpstr>
      <vt:lpstr>Gill Sans MT</vt:lpstr>
      <vt:lpstr>Trebuchet MS</vt:lpstr>
      <vt:lpstr>Wingdings 2</vt:lpstr>
      <vt:lpstr>Slate</vt:lpstr>
      <vt:lpstr>Week 6: Central limit theorem and CIs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3: Descriptive statistics</dc:title>
  <dc:creator>Jerry Shannon</dc:creator>
  <cp:lastModifiedBy>Jerry Shannon</cp:lastModifiedBy>
  <cp:revision>48</cp:revision>
  <dcterms:created xsi:type="dcterms:W3CDTF">2021-09-02T15:10:57Z</dcterms:created>
  <dcterms:modified xsi:type="dcterms:W3CDTF">2021-10-01T13:42:25Z</dcterms:modified>
</cp:coreProperties>
</file>